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3"/>
  </p:notesMasterIdLst>
  <p:handoutMasterIdLst>
    <p:handoutMasterId r:id="rId44"/>
  </p:handoutMasterIdLst>
  <p:sldIdLst>
    <p:sldId id="1393" r:id="rId8"/>
    <p:sldId id="1800" r:id="rId9"/>
    <p:sldId id="1776" r:id="rId10"/>
    <p:sldId id="1815" r:id="rId11"/>
    <p:sldId id="1821" r:id="rId12"/>
    <p:sldId id="1707" r:id="rId13"/>
    <p:sldId id="1771" r:id="rId14"/>
    <p:sldId id="1765" r:id="rId15"/>
    <p:sldId id="1518" r:id="rId16"/>
    <p:sldId id="1708" r:id="rId17"/>
    <p:sldId id="1758" r:id="rId18"/>
    <p:sldId id="1753" r:id="rId19"/>
    <p:sldId id="1759" r:id="rId20"/>
    <p:sldId id="1751" r:id="rId21"/>
    <p:sldId id="1760" r:id="rId22"/>
    <p:sldId id="1762" r:id="rId23"/>
    <p:sldId id="1819" r:id="rId24"/>
    <p:sldId id="1820" r:id="rId25"/>
    <p:sldId id="1752" r:id="rId26"/>
    <p:sldId id="1764" r:id="rId27"/>
    <p:sldId id="1766" r:id="rId28"/>
    <p:sldId id="1768" r:id="rId29"/>
    <p:sldId id="1767" r:id="rId30"/>
    <p:sldId id="1773" r:id="rId31"/>
    <p:sldId id="1757" r:id="rId32"/>
    <p:sldId id="1818" r:id="rId33"/>
    <p:sldId id="1774" r:id="rId34"/>
    <p:sldId id="1769" r:id="rId35"/>
    <p:sldId id="1816" r:id="rId36"/>
    <p:sldId id="1817" r:id="rId37"/>
    <p:sldId id="1615" r:id="rId38"/>
    <p:sldId id="1822" r:id="rId39"/>
    <p:sldId id="1823" r:id="rId40"/>
    <p:sldId id="1824" r:id="rId41"/>
    <p:sldId id="1750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800"/>
            <p14:sldId id="1776"/>
            <p14:sldId id="1815"/>
            <p14:sldId id="1821"/>
            <p14:sldId id="1707"/>
            <p14:sldId id="1771"/>
            <p14:sldId id="1765"/>
            <p14:sldId id="1518"/>
            <p14:sldId id="1708"/>
            <p14:sldId id="1758"/>
            <p14:sldId id="1753"/>
            <p14:sldId id="1759"/>
            <p14:sldId id="1751"/>
            <p14:sldId id="1760"/>
            <p14:sldId id="1762"/>
            <p14:sldId id="1819"/>
            <p14:sldId id="1820"/>
            <p14:sldId id="1752"/>
            <p14:sldId id="1764"/>
            <p14:sldId id="1766"/>
            <p14:sldId id="1768"/>
            <p14:sldId id="1767"/>
            <p14:sldId id="1773"/>
            <p14:sldId id="1757"/>
            <p14:sldId id="1818"/>
            <p14:sldId id="1774"/>
            <p14:sldId id="1769"/>
            <p14:sldId id="1816"/>
          </p14:sldIdLst>
        </p14:section>
        <p14:section name="Finalizando" id="{CF622469-3E87-46BA-8ED6-912C47B00EF3}">
          <p14:sldIdLst>
            <p14:sldId id="1817"/>
            <p14:sldId id="1615"/>
            <p14:sldId id="1822"/>
            <p14:sldId id="1823"/>
            <p14:sldId id="1824"/>
            <p14:sldId id="1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88" autoAdjust="0"/>
    <p:restoredTop sz="79472" autoAdjust="0"/>
  </p:normalViewPr>
  <p:slideViewPr>
    <p:cSldViewPr>
      <p:cViewPr varScale="1">
        <p:scale>
          <a:sx n="73" d="100"/>
          <a:sy n="73" d="100"/>
        </p:scale>
        <p:origin x="955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5/29/2025 8:49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0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391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5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18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93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A1F81-8150-B10D-6D61-4A2652D8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B94AD76-CF0D-786D-6B59-1375B1EE6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ADF1570-EEF8-D38F-B1BA-DFE4BC865D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7C704F1C-54BB-6C01-0B35-E22BA531E3F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87167A-583E-381E-C06A-CF396F04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D1D0C80-C593-6FD6-D92C-84A2850ED12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8:49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E20185-8DE6-3D89-1297-544C3166EA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138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F6C9A-8DA8-DF54-8A7A-573CD37E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D66A7FA-4F55-CAFB-C102-D9F89F94F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78FB96D-29DC-2BAC-239A-98FA7DF86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3DA7F7D-13DF-6A97-B0B2-A20C0A49457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34B122-EE05-D02B-B3C5-F9DE78BC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7B88476-C46A-4202-D1BE-EC2B3D8F1BC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9:48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047B0B-6AD4-60F4-BA78-7FBA4C4D47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959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89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31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4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103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451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781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98BB0-E47B-8D07-C933-5E59DB2B3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17D30ED-0704-2495-4FFA-575D237E4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B6FC385-9E2D-78DA-1AF7-449172BA6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B7E7DE6-AF79-6B92-4335-F1B37B443E8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1BA66B-4FA7-5C24-ED85-5F4BC6FE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4A3FB3CB-2FE2-F2BF-4AA2-D08D56F14D4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A9FFDD-5EDA-D9A6-23A5-12EECE0511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24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FBDB1-DA69-5EE8-13BC-34AEE7933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16B28BB-6CEC-8829-24DD-D112D93BE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CF180F-2770-B1B9-F8E2-0A68F5D5A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4165A668-E1DA-04F5-7433-E1D3D70C936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03E212-6923-65CE-3317-943AC0DFC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0B58255-8375-C9AE-C810-EEB9332AD9F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99BCAC4-E82F-0C5D-644B-7703D1B36F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051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84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179DC-4C44-D089-443E-3B72D841B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42DCD6E-42B9-BBDE-B22C-0EB5968666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DD72A2A-24FC-190C-E63C-D9BDF9AA2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D5C8C95-AFF0-296B-6BF1-C6971C22198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8F479A-C9BE-6072-58AE-F9931829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76384B4-353B-80F5-B76C-FEA146E747B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135A09-7928-7CFF-82FC-1D9F0F4885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58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D762C-6F59-5E07-A1E3-036C7F564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1D9364-D6AB-7F32-3887-EC04C19E8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8D5DC8-7B10-B262-247C-9AC73C3E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6E6A2F18-CBEC-8143-A5A4-0F784872B8F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DE19AA-A2D9-2047-2BE4-64466007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15FAC0B1-E15D-14CE-36A1-1462E26FE36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7B65BE-B45D-8947-2A64-758DBADC35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73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5/29/2025 8:48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1E923-983F-CF11-0B22-6DB23B4F8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2F690EF-2E1B-783B-7412-65BE11510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9C01A22-1985-00B9-DEC9-B69408198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4B2D07-5EE8-E4B6-F36F-65B00BBF7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48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75BF9-179E-DD7A-A780-EE5B0585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C21F1E9-D55A-D2E9-7931-EB9ACB1D1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B55BC14-0FF8-C6E6-A416-4BDE601D8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FD9B41F3-C994-85AD-9F36-4036FF4733C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D31DD3-B0C0-95FE-684F-00B155C9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C695251-DAE8-E4A7-A0C1-1596BDA7BF4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9:51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7BBA72-FCFF-E483-BBDA-BBA6569178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05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5/29/2025 8:48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58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3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5/29/2025 8:48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67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531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8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  <p:sldLayoutId id="2147484479" r:id="rId20"/>
    <p:sldLayoutId id="2147484480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lemetry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overview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oss/alloy-opentelemetry-collecto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oss/loki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oss/temp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449263"/>
            <a:ext cx="11201400" cy="2514600"/>
          </a:xfrm>
        </p:spPr>
        <p:txBody>
          <a:bodyPr/>
          <a:lstStyle/>
          <a:p>
            <a:r>
              <a:rPr lang="pt-BR" sz="4400" b="1" dirty="0" err="1"/>
              <a:t>OpenTelemetry</a:t>
            </a:r>
            <a:r>
              <a:rPr lang="pt-BR" sz="4400" b="1" dirty="0"/>
              <a:t> + </a:t>
            </a:r>
            <a:r>
              <a:rPr lang="pt-BR" sz="4400" b="1" dirty="0" err="1"/>
              <a:t>Grafana</a:t>
            </a:r>
            <a:br>
              <a:rPr lang="pt-BR" sz="4400" b="1" dirty="0"/>
            </a:br>
            <a:r>
              <a:rPr lang="pt-BR" sz="3300" b="1" dirty="0" err="1"/>
              <a:t>Observabilidade</a:t>
            </a:r>
            <a:r>
              <a:rPr lang="pt-BR" sz="3300" b="1" dirty="0"/>
              <a:t>, monitoramento, novidades com </a:t>
            </a:r>
            <a:r>
              <a:rPr lang="pt-BR" sz="3300" b="1" dirty="0" err="1"/>
              <a:t>Grafana</a:t>
            </a:r>
            <a:r>
              <a:rPr lang="pt-BR" sz="3300" b="1" dirty="0"/>
              <a:t> </a:t>
            </a:r>
            <a:r>
              <a:rPr lang="pt-BR" sz="3300" b="1" dirty="0" err="1"/>
              <a:t>Alloy</a:t>
            </a:r>
            <a:r>
              <a:rPr lang="pt-BR" sz="3300" b="1" dirty="0"/>
              <a:t>...</a:t>
            </a:r>
            <a:endParaRPr lang="pt-BR" sz="33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7BB1A81F-C4E5-D37B-118B-A6A74116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226" y="2290748"/>
            <a:ext cx="1393856" cy="1393856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01164D4E-3261-D6DF-D0AC-34AAB0FF88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4038" y="2212441"/>
            <a:ext cx="1490999" cy="155046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7C5CF0A-049D-C60F-55E2-35AC20302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03324" y="4202382"/>
            <a:ext cx="1335333" cy="108359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2702316-C6BC-9B6B-5213-93F635FA4A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9606" y="4065074"/>
            <a:ext cx="1065930" cy="1243585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FBDA6EF-1FF4-1884-E318-C9775D522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280" y="2299377"/>
            <a:ext cx="6111478" cy="1872045"/>
          </a:xfrm>
        </p:spPr>
        <p:txBody>
          <a:bodyPr/>
          <a:lstStyle/>
          <a:p>
            <a:r>
              <a:rPr lang="en-US" sz="2800" b="1" dirty="0"/>
              <a:t>Renato </a:t>
            </a:r>
            <a:r>
              <a:rPr lang="en-US" sz="2800" b="1" dirty="0" err="1"/>
              <a:t>Groffe</a:t>
            </a:r>
            <a:endParaRPr lang="en-US" sz="2800" b="1" dirty="0"/>
          </a:p>
          <a:p>
            <a:r>
              <a:rPr lang="en-US" sz="2400" dirty="0"/>
              <a:t>Microsoft MVP, Docker Captain</a:t>
            </a:r>
          </a:p>
          <a:p>
            <a:r>
              <a:rPr lang="en-US" sz="2400" dirty="0"/>
              <a:t>linkedin.com/in/</a:t>
            </a:r>
            <a:r>
              <a:rPr lang="en-US" sz="2400" dirty="0" err="1"/>
              <a:t>renatogroffe</a:t>
            </a:r>
            <a:br>
              <a:rPr lang="en-US" sz="2400" dirty="0"/>
            </a:br>
            <a:r>
              <a:rPr lang="en-US" sz="2400" dirty="0"/>
              <a:t>renatogroffe.medium.com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BEE030-3E8A-2B0A-A957-4BAF15EDB6F1}"/>
              </a:ext>
            </a:extLst>
          </p:cNvPr>
          <p:cNvSpPr txBox="1">
            <a:spLocks/>
          </p:cNvSpPr>
          <p:nvPr/>
        </p:nvSpPr>
        <p:spPr bwMode="white">
          <a:xfrm>
            <a:off x="849280" y="3911217"/>
            <a:ext cx="6111478" cy="1872045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Diego Matos</a:t>
            </a:r>
          </a:p>
          <a:p>
            <a:r>
              <a:rPr lang="en-US" sz="2400" dirty="0"/>
              <a:t>Microsoft MVP</a:t>
            </a:r>
          </a:p>
          <a:p>
            <a:r>
              <a:rPr lang="en-US" sz="2400" dirty="0"/>
              <a:t>linkedin.com/in/</a:t>
            </a:r>
            <a:r>
              <a:rPr lang="en-US" sz="2400" dirty="0" err="1"/>
              <a:t>digomatos</a:t>
            </a:r>
            <a:br>
              <a:rPr lang="en-US" sz="2400" dirty="0"/>
            </a:br>
            <a:r>
              <a:rPr lang="en-US" sz="2400" dirty="0"/>
              <a:t>cloud2go.com.br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DF6617E-A235-C1F1-518C-23DF575E6B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30492" y="4158314"/>
            <a:ext cx="1150345" cy="115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Aplicações Distribuídas e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Microservices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desafios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516062"/>
            <a:ext cx="7008034" cy="501060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 importância da </a:t>
            </a:r>
            <a:r>
              <a:rPr lang="pt-BR" sz="3200" b="1" dirty="0" err="1">
                <a:solidFill>
                  <a:srgbClr val="494949"/>
                </a:solidFill>
              </a:rPr>
              <a:t>Observabilidade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dirty="0">
                <a:solidFill>
                  <a:srgbClr val="494949"/>
                </a:solidFill>
              </a:rPr>
              <a:t>e </a:t>
            </a:r>
            <a:r>
              <a:rPr lang="pt-BR" sz="3200" b="1" dirty="0">
                <a:solidFill>
                  <a:srgbClr val="494949"/>
                </a:solidFill>
              </a:rPr>
              <a:t>de práticas de telemetria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Necessidade de monitorar a </a:t>
            </a:r>
            <a:r>
              <a:rPr lang="pt-BR" sz="3200" b="1" dirty="0">
                <a:solidFill>
                  <a:srgbClr val="494949"/>
                </a:solidFill>
              </a:rPr>
              <a:t>comunicação entre várias aplicações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Como analisar todo o caminho percorrido por um </a:t>
            </a:r>
            <a:r>
              <a:rPr lang="pt-BR" sz="3200" b="1" dirty="0">
                <a:solidFill>
                  <a:srgbClr val="494949"/>
                </a:solidFill>
              </a:rPr>
              <a:t>fluxo de negócio</a:t>
            </a:r>
            <a:r>
              <a:rPr lang="pt-BR" sz="3200" dirty="0">
                <a:solidFill>
                  <a:srgbClr val="494949"/>
                </a:solidFill>
              </a:rPr>
              <a:t>?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18DF229-4204-4297-8235-68F13208E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1837" y="2049462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146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Pilares da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Observabilidade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Traces (Rastreamento)</a:t>
            </a:r>
          </a:p>
        </p:txBody>
      </p:sp>
      <p:pic>
        <p:nvPicPr>
          <p:cNvPr id="4" name="Imagem 2" descr="Faca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73AC1FF7-5F88-978D-8428-1C337253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7" y="2430462"/>
            <a:ext cx="377804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9953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Distributed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Tracing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456740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Monitoramento de transações</a:t>
            </a:r>
            <a:r>
              <a:rPr lang="pt-BR" sz="3200" dirty="0">
                <a:solidFill>
                  <a:srgbClr val="494949"/>
                </a:solidFill>
              </a:rPr>
              <a:t> em cenários de aplicações distribuídas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Comunicação entre </a:t>
            </a:r>
            <a:r>
              <a:rPr lang="pt-BR" sz="3200" b="1" dirty="0">
                <a:solidFill>
                  <a:srgbClr val="494949"/>
                </a:solidFill>
              </a:rPr>
              <a:t>diferentes sistemas, dependências...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Um </a:t>
            </a:r>
            <a:r>
              <a:rPr lang="pt-BR" sz="3200" b="1" dirty="0">
                <a:solidFill>
                  <a:srgbClr val="494949"/>
                </a:solidFill>
              </a:rPr>
              <a:t>melhor entendimento da arquitetura da solução </a:t>
            </a:r>
            <a:r>
              <a:rPr lang="pt-BR" sz="3200" dirty="0">
                <a:solidFill>
                  <a:srgbClr val="494949"/>
                </a:solidFill>
              </a:rPr>
              <a:t>e das relações entre seus componentes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563EED7-9C8E-C962-8CEB-8C40EE52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0837" y="2336533"/>
            <a:ext cx="3524468" cy="25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6032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Distributed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Tracing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47643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Útil na detecção e resolução de problemas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Identificação de </a:t>
            </a:r>
            <a:r>
              <a:rPr lang="pt-BR" sz="3200" b="1" dirty="0">
                <a:solidFill>
                  <a:srgbClr val="494949"/>
                </a:solidFill>
              </a:rPr>
              <a:t>gargalos de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Spans x Traces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Adoção de </a:t>
            </a:r>
            <a:r>
              <a:rPr lang="pt-BR" sz="3200" b="1" dirty="0">
                <a:solidFill>
                  <a:srgbClr val="494949"/>
                </a:solidFill>
              </a:rPr>
              <a:t>práticas de telemetria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563EED7-9C8E-C962-8CEB-8C40EE52FB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0837" y="2336533"/>
            <a:ext cx="3524468" cy="25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635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11580034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Instrumentação em aplicações para coleta de traces, logs e métricas 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Viabiliza a implementação de </a:t>
            </a:r>
            <a:r>
              <a:rPr lang="pt-BR" sz="2800" b="1" dirty="0" err="1">
                <a:solidFill>
                  <a:srgbClr val="494949"/>
                </a:solidFill>
              </a:rPr>
              <a:t>tracing</a:t>
            </a:r>
            <a:r>
              <a:rPr lang="pt-BR" sz="2800" b="1" dirty="0">
                <a:solidFill>
                  <a:srgbClr val="494949"/>
                </a:solidFill>
              </a:rPr>
              <a:t> distribuído</a:t>
            </a:r>
            <a:r>
              <a:rPr lang="pt-BR" sz="28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Nível de maturidade na </a:t>
            </a:r>
            <a:r>
              <a:rPr lang="pt-BR" sz="2800" b="1" dirty="0">
                <a:solidFill>
                  <a:srgbClr val="494949"/>
                </a:solidFill>
              </a:rPr>
              <a:t>CNCF (Cloud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Computing</a:t>
            </a:r>
            <a:r>
              <a:rPr lang="pt-BR" sz="2800" b="1" dirty="0">
                <a:solidFill>
                  <a:srgbClr val="494949"/>
                </a:solidFill>
              </a:rPr>
              <a:t> Foundation): </a:t>
            </a:r>
            <a:r>
              <a:rPr lang="pt-BR" sz="2800" b="1" dirty="0" err="1">
                <a:solidFill>
                  <a:srgbClr val="494949"/>
                </a:solidFill>
              </a:rPr>
              <a:t>Incubating</a:t>
            </a:r>
            <a:endParaRPr lang="pt-BR" sz="2800" b="1" dirty="0">
              <a:solidFill>
                <a:srgbClr val="494949"/>
              </a:solidFill>
            </a:endParaRPr>
          </a:p>
          <a:p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https://opentelemetry.io/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1416CE1-D397-1F5F-0498-E6FA02D7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4637" y="5021262"/>
            <a:ext cx="3822701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47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11199034" cy="304083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Suporte a múltiplas </a:t>
            </a:r>
            <a:r>
              <a:rPr lang="pt-BR" sz="3200" dirty="0" err="1">
                <a:solidFill>
                  <a:srgbClr val="494949"/>
                </a:solidFill>
              </a:rPr>
              <a:t>stacks</a:t>
            </a:r>
            <a:r>
              <a:rPr lang="pt-BR" sz="3200" dirty="0">
                <a:solidFill>
                  <a:srgbClr val="494949"/>
                </a:solidFill>
              </a:rPr>
              <a:t>: </a:t>
            </a:r>
            <a:r>
              <a:rPr lang="pt-BR" sz="3200" b="1" dirty="0">
                <a:solidFill>
                  <a:srgbClr val="494949"/>
                </a:solidFill>
              </a:rPr>
              <a:t>.NET, Java, Node.js, Python...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Exporters</a:t>
            </a:r>
            <a:r>
              <a:rPr lang="pt-BR" sz="3200" dirty="0">
                <a:solidFill>
                  <a:srgbClr val="494949"/>
                </a:solidFill>
              </a:rPr>
              <a:t>/soluções de monitoramento com suporte</a:t>
            </a:r>
            <a:r>
              <a:rPr lang="pt-BR" sz="3200" b="1" dirty="0">
                <a:solidFill>
                  <a:srgbClr val="494949"/>
                </a:solidFill>
              </a:rPr>
              <a:t>: Console, </a:t>
            </a:r>
            <a:r>
              <a:rPr lang="pt-BR" sz="3200" b="1" dirty="0" err="1">
                <a:solidFill>
                  <a:srgbClr val="494949"/>
                </a:solidFill>
              </a:rPr>
              <a:t>stack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Grafana</a:t>
            </a:r>
            <a:r>
              <a:rPr lang="pt-BR" sz="3200" b="1" dirty="0">
                <a:solidFill>
                  <a:srgbClr val="494949"/>
                </a:solidFill>
              </a:rPr>
              <a:t>, Jaeger, </a:t>
            </a:r>
            <a:r>
              <a:rPr lang="pt-BR" sz="3200" b="1" dirty="0" err="1">
                <a:solidFill>
                  <a:srgbClr val="494949"/>
                </a:solidFill>
              </a:rPr>
              <a:t>Zipkin</a:t>
            </a:r>
            <a:r>
              <a:rPr lang="pt-BR" sz="3200" b="1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Prometheus</a:t>
            </a:r>
            <a:r>
              <a:rPr lang="pt-BR" sz="3200" b="1" dirty="0">
                <a:solidFill>
                  <a:srgbClr val="494949"/>
                </a:solidFill>
              </a:rPr>
              <a:t>, Azure Monitor, </a:t>
            </a:r>
            <a:r>
              <a:rPr lang="pt-BR" sz="3200" b="1" dirty="0" err="1">
                <a:solidFill>
                  <a:srgbClr val="494949"/>
                </a:solidFill>
              </a:rPr>
              <a:t>Application</a:t>
            </a:r>
            <a:r>
              <a:rPr lang="pt-BR" sz="3200" b="1" dirty="0">
                <a:solidFill>
                  <a:srgbClr val="494949"/>
                </a:solidFill>
              </a:rPr>
              <a:t> Insights, </a:t>
            </a:r>
            <a:r>
              <a:rPr lang="pt-BR" sz="3200" b="1" dirty="0" err="1">
                <a:solidFill>
                  <a:srgbClr val="494949"/>
                </a:solidFill>
              </a:rPr>
              <a:t>Dynatrace</a:t>
            </a:r>
            <a:r>
              <a:rPr lang="pt-BR" sz="3200" b="1" dirty="0">
                <a:solidFill>
                  <a:srgbClr val="494949"/>
                </a:solidFill>
              </a:rPr>
              <a:t>, AWS </a:t>
            </a:r>
            <a:r>
              <a:rPr lang="pt-BR" sz="3200" b="1" dirty="0" err="1">
                <a:solidFill>
                  <a:srgbClr val="494949"/>
                </a:solidFill>
              </a:rPr>
              <a:t>CloudWatch</a:t>
            </a:r>
            <a:r>
              <a:rPr lang="pt-BR" sz="3200" b="1" dirty="0">
                <a:solidFill>
                  <a:srgbClr val="494949"/>
                </a:solidFill>
              </a:rPr>
              <a:t>, New </a:t>
            </a:r>
            <a:r>
              <a:rPr lang="pt-BR" sz="3200" b="1" dirty="0" err="1">
                <a:solidFill>
                  <a:srgbClr val="494949"/>
                </a:solidFill>
              </a:rPr>
              <a:t>Relic</a:t>
            </a:r>
            <a:r>
              <a:rPr lang="pt-BR" sz="3200" b="1" dirty="0">
                <a:solidFill>
                  <a:srgbClr val="494949"/>
                </a:solidFill>
              </a:rPr>
              <a:t>...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037172E-9448-3417-252E-5ED7139E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4637" y="5021262"/>
            <a:ext cx="3822701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908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11199034" cy="259763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OpenTelemetry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Collector</a:t>
            </a:r>
            <a:r>
              <a:rPr lang="pt-BR" sz="3200" dirty="0">
                <a:solidFill>
                  <a:srgbClr val="494949"/>
                </a:solidFill>
              </a:rPr>
              <a:t>: mecanismo para receber, processar e exportar dados de </a:t>
            </a:r>
            <a:r>
              <a:rPr lang="pt-BR" sz="3200" b="1" dirty="0">
                <a:solidFill>
                  <a:srgbClr val="494949"/>
                </a:solidFill>
              </a:rPr>
              <a:t>telemetria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OpenTelemetry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Protocol</a:t>
            </a:r>
            <a:r>
              <a:rPr lang="pt-BR" sz="3200" b="1" dirty="0">
                <a:solidFill>
                  <a:srgbClr val="494949"/>
                </a:solidFill>
              </a:rPr>
              <a:t> (OTLP)</a:t>
            </a:r>
            <a:r>
              <a:rPr lang="pt-BR" sz="3200" dirty="0">
                <a:solidFill>
                  <a:srgbClr val="494949"/>
                </a:solidFill>
              </a:rPr>
              <a:t> → suporte a </a:t>
            </a:r>
            <a:r>
              <a:rPr lang="pt-BR" sz="3200" b="1" dirty="0">
                <a:solidFill>
                  <a:srgbClr val="494949"/>
                </a:solidFill>
              </a:rPr>
              <a:t>HTTP </a:t>
            </a:r>
            <a:r>
              <a:rPr lang="pt-BR" sz="3200" dirty="0">
                <a:solidFill>
                  <a:srgbClr val="494949"/>
                </a:solidFill>
              </a:rPr>
              <a:t>(</a:t>
            </a:r>
            <a:r>
              <a:rPr lang="pt-BR" sz="3200" b="1" dirty="0">
                <a:solidFill>
                  <a:srgbClr val="494949"/>
                </a:solidFill>
              </a:rPr>
              <a:t>porta 4318</a:t>
            </a:r>
            <a:r>
              <a:rPr lang="pt-BR" sz="3200" dirty="0">
                <a:solidFill>
                  <a:srgbClr val="494949"/>
                </a:solidFill>
              </a:rPr>
              <a:t>) e </a:t>
            </a:r>
            <a:r>
              <a:rPr lang="pt-BR" sz="3200" b="1" dirty="0" err="1">
                <a:solidFill>
                  <a:srgbClr val="494949"/>
                </a:solidFill>
              </a:rPr>
              <a:t>gRPC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dirty="0">
                <a:solidFill>
                  <a:srgbClr val="494949"/>
                </a:solidFill>
              </a:rPr>
              <a:t>(</a:t>
            </a:r>
            <a:r>
              <a:rPr lang="pt-BR" sz="3200" b="1" dirty="0">
                <a:solidFill>
                  <a:srgbClr val="494949"/>
                </a:solidFill>
              </a:rPr>
              <a:t>porta 4317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037172E-9448-3417-252E-5ED7139E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4637" y="5021262"/>
            <a:ext cx="3822701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842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B2F6E-F19D-3AA0-A825-93B61C94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3C5AA-EA22-8BEB-78AE-8C0C91CC9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BFAAF1-F2BE-AB89-3133-B2C2F3A0B4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11199034" cy="259763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OpenTelemetry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Collector</a:t>
            </a:r>
            <a:r>
              <a:rPr lang="pt-BR" sz="3200" dirty="0">
                <a:solidFill>
                  <a:srgbClr val="494949"/>
                </a:solidFill>
              </a:rPr>
              <a:t>: mecanismo para receber, processar e exportar dados de </a:t>
            </a:r>
            <a:r>
              <a:rPr lang="pt-BR" sz="3200" b="1" dirty="0">
                <a:solidFill>
                  <a:srgbClr val="494949"/>
                </a:solidFill>
              </a:rPr>
              <a:t>telemetria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OpenTelemetry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Protocol</a:t>
            </a:r>
            <a:r>
              <a:rPr lang="pt-BR" sz="3200" b="1" dirty="0">
                <a:solidFill>
                  <a:srgbClr val="494949"/>
                </a:solidFill>
              </a:rPr>
              <a:t> (OTLP)</a:t>
            </a:r>
            <a:r>
              <a:rPr lang="pt-BR" sz="3200" dirty="0">
                <a:solidFill>
                  <a:srgbClr val="494949"/>
                </a:solidFill>
              </a:rPr>
              <a:t> → suporte a </a:t>
            </a:r>
            <a:r>
              <a:rPr lang="pt-BR" sz="3200" b="1" dirty="0">
                <a:solidFill>
                  <a:srgbClr val="494949"/>
                </a:solidFill>
              </a:rPr>
              <a:t>HTTP </a:t>
            </a:r>
            <a:r>
              <a:rPr lang="pt-BR" sz="3200" dirty="0">
                <a:solidFill>
                  <a:srgbClr val="494949"/>
                </a:solidFill>
              </a:rPr>
              <a:t>(</a:t>
            </a:r>
            <a:r>
              <a:rPr lang="pt-BR" sz="3200" b="1" dirty="0">
                <a:solidFill>
                  <a:srgbClr val="494949"/>
                </a:solidFill>
              </a:rPr>
              <a:t>porta 4318</a:t>
            </a:r>
            <a:r>
              <a:rPr lang="pt-BR" sz="3200" dirty="0">
                <a:solidFill>
                  <a:srgbClr val="494949"/>
                </a:solidFill>
              </a:rPr>
              <a:t>) e </a:t>
            </a:r>
            <a:r>
              <a:rPr lang="pt-BR" sz="3200" b="1" dirty="0" err="1">
                <a:solidFill>
                  <a:srgbClr val="494949"/>
                </a:solidFill>
              </a:rPr>
              <a:t>gRPC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dirty="0">
                <a:solidFill>
                  <a:srgbClr val="494949"/>
                </a:solidFill>
              </a:rPr>
              <a:t>(</a:t>
            </a:r>
            <a:r>
              <a:rPr lang="pt-BR" sz="3200" b="1" dirty="0">
                <a:solidFill>
                  <a:srgbClr val="494949"/>
                </a:solidFill>
              </a:rPr>
              <a:t>porta 4317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2EC450D-B1E8-E047-4A04-DEF25177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4637" y="5021262"/>
            <a:ext cx="3822701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111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5FB06-9CC3-FB84-9826-FE40EA24A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CA01F-6E37-2284-78A6-794910C8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Inteligências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Artificiais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0EF7AC-7255-544F-25D6-8FBC2235C9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2" y="1439862"/>
            <a:ext cx="8303435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Soluções voltadas ao segmento de </a:t>
            </a:r>
            <a:r>
              <a:rPr lang="pt-BR" sz="2800" b="1" dirty="0">
                <a:solidFill>
                  <a:srgbClr val="494949"/>
                </a:solidFill>
              </a:rPr>
              <a:t>Inteligência Artificial</a:t>
            </a:r>
            <a:r>
              <a:rPr lang="pt-BR" sz="2800" dirty="0">
                <a:solidFill>
                  <a:srgbClr val="494949"/>
                </a:solidFill>
              </a:rPr>
              <a:t> têm adotado o </a:t>
            </a:r>
            <a:r>
              <a:rPr lang="pt-BR" sz="2800" b="1" dirty="0" err="1">
                <a:solidFill>
                  <a:srgbClr val="494949"/>
                </a:solidFill>
              </a:rPr>
              <a:t>OpenTelemetry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dirty="0">
                <a:solidFill>
                  <a:srgbClr val="494949"/>
                </a:solidFill>
              </a:rPr>
              <a:t>como padrão para </a:t>
            </a:r>
            <a:r>
              <a:rPr lang="pt-BR" sz="2800" b="1" dirty="0" err="1">
                <a:solidFill>
                  <a:srgbClr val="494949"/>
                </a:solidFill>
              </a:rPr>
              <a:t>Observabilidade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Um ótimo exemplo é o </a:t>
            </a:r>
            <a:r>
              <a:rPr lang="pt-BR" sz="2800" b="1" dirty="0" err="1">
                <a:solidFill>
                  <a:srgbClr val="494949"/>
                </a:solidFill>
              </a:rPr>
              <a:t>Semantic</a:t>
            </a:r>
            <a:r>
              <a:rPr lang="pt-BR" sz="2800" b="1" dirty="0">
                <a:solidFill>
                  <a:srgbClr val="494949"/>
                </a:solidFill>
              </a:rPr>
              <a:t> Kerne</a:t>
            </a:r>
            <a:r>
              <a:rPr lang="pt-BR" sz="2800" dirty="0">
                <a:solidFill>
                  <a:srgbClr val="494949"/>
                </a:solidFill>
              </a:rPr>
              <a:t>l, compatível com </a:t>
            </a:r>
            <a:r>
              <a:rPr lang="pt-BR" sz="2800" b="1" dirty="0">
                <a:solidFill>
                  <a:srgbClr val="494949"/>
                </a:solidFill>
              </a:rPr>
              <a:t>Azure OpenAI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 err="1">
                <a:solidFill>
                  <a:srgbClr val="494949"/>
                </a:solidFill>
              </a:rPr>
              <a:t>Ollama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 </a:t>
            </a:r>
            <a:r>
              <a:rPr lang="pt-BR" sz="2800" b="1" dirty="0" err="1">
                <a:solidFill>
                  <a:srgbClr val="494949"/>
                </a:solidFill>
              </a:rPr>
              <a:t>Semantic</a:t>
            </a:r>
            <a:r>
              <a:rPr lang="pt-BR" sz="2800" b="1" dirty="0">
                <a:solidFill>
                  <a:srgbClr val="494949"/>
                </a:solidFill>
              </a:rPr>
              <a:t> Kernel </a:t>
            </a:r>
            <a:r>
              <a:rPr lang="pt-BR" sz="2800" dirty="0">
                <a:solidFill>
                  <a:srgbClr val="494949"/>
                </a:solidFill>
              </a:rPr>
              <a:t>pode ser utilizado no desenvolvimento com </a:t>
            </a:r>
            <a:r>
              <a:rPr lang="pt-BR" sz="2800" b="1" dirty="0">
                <a:solidFill>
                  <a:srgbClr val="494949"/>
                </a:solidFill>
              </a:rPr>
              <a:t>.NET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Java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Python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https://learn.microsoft.com/en-us/semantic-kernel/overview/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533E91C8-6AD5-6896-CAD1-5192E28EC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290" y="2148824"/>
            <a:ext cx="1598669" cy="159866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74D512D-D5AA-FA52-351B-F22C91F1D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3037" y="2133714"/>
            <a:ext cx="1598669" cy="15986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CA41B4-4AFF-127C-C3AB-5C1EFC436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424" y="4030662"/>
            <a:ext cx="1428713" cy="14478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B1027C9-2962-4479-2921-BDADF9D09E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7706" y="3954462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1957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211262"/>
            <a:ext cx="8379634" cy="482593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Monitoramento</a:t>
            </a:r>
            <a:r>
              <a:rPr lang="pt-BR" sz="2900" dirty="0">
                <a:solidFill>
                  <a:srgbClr val="494949"/>
                </a:solidFill>
              </a:rPr>
              <a:t> e </a:t>
            </a:r>
            <a:r>
              <a:rPr lang="pt-BR" sz="2900" b="1" dirty="0" err="1">
                <a:solidFill>
                  <a:srgbClr val="494949"/>
                </a:solidFill>
              </a:rPr>
              <a:t>observabilidade</a:t>
            </a:r>
            <a:r>
              <a:rPr lang="pt-BR" sz="2900" dirty="0">
                <a:solidFill>
                  <a:srgbClr val="494949"/>
                </a:solidFill>
              </a:rPr>
              <a:t> de aplicações e infraestrutura</a:t>
            </a:r>
            <a:br>
              <a:rPr lang="pt-BR" sz="2900" b="1" dirty="0">
                <a:solidFill>
                  <a:srgbClr val="494949"/>
                </a:solidFill>
              </a:rPr>
            </a:b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Dashboards</a:t>
            </a:r>
            <a:r>
              <a:rPr lang="pt-BR" sz="2900" dirty="0">
                <a:solidFill>
                  <a:srgbClr val="494949"/>
                </a:solidFill>
              </a:rPr>
              <a:t> para visualização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Alertas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Open </a:t>
            </a:r>
            <a:r>
              <a:rPr lang="pt-BR" sz="2900" b="1" dirty="0" err="1">
                <a:solidFill>
                  <a:srgbClr val="494949"/>
                </a:solidFill>
              </a:rPr>
              <a:t>source</a:t>
            </a: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Site: </a:t>
            </a:r>
            <a:r>
              <a:rPr lang="pt-BR" sz="2900" dirty="0">
                <a:solidFill>
                  <a:srgbClr val="494949"/>
                </a:solidFill>
                <a:hlinkClick r:id="rId3"/>
              </a:rPr>
              <a:t>https://grafana.com/</a:t>
            </a:r>
            <a:endParaRPr lang="pt-BR" sz="29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17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820862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APISEC U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Ambassador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33" y="4142337"/>
            <a:ext cx="1403451" cy="1403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55" y="4836355"/>
            <a:ext cx="1600799" cy="1600799"/>
          </a:xfrm>
          <a:prstGeom prst="rect">
            <a:avLst/>
          </a:prstGeom>
        </p:spPr>
      </p:pic>
      <p:pic>
        <p:nvPicPr>
          <p:cNvPr id="7" name="Imagem 6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AB713EA-9E3B-51D0-845C-81E073A9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35" y="3702897"/>
            <a:ext cx="1699365" cy="16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Flexibilidade, com suporte a diferentes tecnologias/fontes de dados </a:t>
            </a:r>
            <a:r>
              <a:rPr lang="pt-BR" sz="3600" b="1" dirty="0">
                <a:solidFill>
                  <a:srgbClr val="494949"/>
                </a:solidFill>
              </a:rPr>
              <a:t>(Data </a:t>
            </a:r>
            <a:r>
              <a:rPr lang="pt-BR" sz="3600" b="1" dirty="0" err="1">
                <a:solidFill>
                  <a:srgbClr val="494949"/>
                </a:solidFill>
              </a:rPr>
              <a:t>Sources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de possíveis Data </a:t>
            </a:r>
            <a:r>
              <a:rPr lang="pt-BR" sz="3600" dirty="0" err="1">
                <a:solidFill>
                  <a:srgbClr val="494949"/>
                </a:solidFill>
              </a:rPr>
              <a:t>Sources</a:t>
            </a:r>
            <a:r>
              <a:rPr lang="pt-BR" sz="3600" dirty="0">
                <a:solidFill>
                  <a:srgbClr val="494949"/>
                </a:solidFill>
              </a:rPr>
              <a:t>: </a:t>
            </a:r>
            <a:r>
              <a:rPr lang="pt-BR" sz="3600" b="1" dirty="0">
                <a:solidFill>
                  <a:srgbClr val="494949"/>
                </a:solidFill>
              </a:rPr>
              <a:t>Azure Monitor, AWS </a:t>
            </a:r>
            <a:r>
              <a:rPr lang="pt-BR" sz="3600" b="1" dirty="0" err="1">
                <a:solidFill>
                  <a:srgbClr val="494949"/>
                </a:solidFill>
              </a:rPr>
              <a:t>CloudWatch</a:t>
            </a:r>
            <a:r>
              <a:rPr lang="pt-BR" sz="3600" b="1" dirty="0">
                <a:solidFill>
                  <a:srgbClr val="494949"/>
                </a:solidFill>
              </a:rPr>
              <a:t>, </a:t>
            </a:r>
            <a:r>
              <a:rPr lang="pt-BR" sz="3600" b="1" dirty="0" err="1">
                <a:solidFill>
                  <a:srgbClr val="494949"/>
                </a:solidFill>
              </a:rPr>
              <a:t>Prometheus</a:t>
            </a:r>
            <a:r>
              <a:rPr lang="pt-BR" sz="3600" b="1" dirty="0">
                <a:solidFill>
                  <a:srgbClr val="494949"/>
                </a:solidFill>
              </a:rPr>
              <a:t>, SQL Server, PostgreSQL, Oracle...</a:t>
            </a: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12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Visualização unificada </a:t>
            </a:r>
            <a:r>
              <a:rPr lang="pt-BR" sz="3600" dirty="0">
                <a:solidFill>
                  <a:srgbClr val="494949"/>
                </a:solidFill>
              </a:rPr>
              <a:t>de múltiplas fontes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Centenas de </a:t>
            </a:r>
            <a:r>
              <a:rPr lang="pt-BR" sz="3600" b="1" dirty="0">
                <a:solidFill>
                  <a:srgbClr val="494949"/>
                </a:solidFill>
              </a:rPr>
              <a:t>dashboards pré-definidos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Customização de dashboards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996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358251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Facilidade de uso</a:t>
            </a:r>
            <a:r>
              <a:rPr lang="pt-BR" sz="3200" dirty="0">
                <a:solidFill>
                  <a:srgbClr val="494949"/>
                </a:solidFill>
              </a:rPr>
              <a:t>, com uma interface intuitiva e amigável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Principal componente de todo um </a:t>
            </a:r>
            <a:r>
              <a:rPr lang="pt-BR" sz="3200" b="1" dirty="0">
                <a:solidFill>
                  <a:srgbClr val="494949"/>
                </a:solidFill>
              </a:rPr>
              <a:t>ecossistema de </a:t>
            </a:r>
            <a:r>
              <a:rPr lang="pt-BR" sz="3200" b="1" dirty="0" err="1">
                <a:solidFill>
                  <a:srgbClr val="494949"/>
                </a:solidFill>
              </a:rPr>
              <a:t>observabilidade</a:t>
            </a:r>
            <a:r>
              <a:rPr lang="pt-BR" sz="3200" b="1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03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Ecossistema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Grafana (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parte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dele)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667748"/>
            <a:ext cx="8379634" cy="48013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rgbClr val="494949"/>
                </a:solidFill>
              </a:rPr>
              <a:t>Loki</a:t>
            </a:r>
            <a:r>
              <a:rPr lang="pt-BR" b="1" dirty="0">
                <a:solidFill>
                  <a:srgbClr val="494949"/>
                </a:solidFill>
              </a:rPr>
              <a:t> (logs)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494949"/>
                </a:solidFill>
              </a:rPr>
              <a:t>Tempo (trace distribuído)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7637" y="3727581"/>
            <a:ext cx="1537857" cy="159919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D5D3C95-F590-95F3-0763-43051DA81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6565" y="2277542"/>
            <a:ext cx="1495425" cy="121350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AFAAA29-3F0A-CB36-5EED-B8DAF5A51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6924" y="2185393"/>
            <a:ext cx="12192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9531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</a:rPr>
              <a:t>Ecossistema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 Grafana + 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 + Prometheus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54611375-A4D6-306F-F1B3-12804FD0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81" y="1439862"/>
            <a:ext cx="10922711" cy="49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876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Alloy: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287462"/>
            <a:ext cx="8379634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Collector</a:t>
            </a:r>
            <a:r>
              <a:rPr lang="pt-BR" sz="3200" b="1" dirty="0">
                <a:solidFill>
                  <a:srgbClr val="494949"/>
                </a:solidFill>
              </a:rPr>
              <a:t> baseado no </a:t>
            </a:r>
            <a:r>
              <a:rPr lang="pt-BR" sz="3200" b="1" dirty="0" err="1">
                <a:solidFill>
                  <a:srgbClr val="494949"/>
                </a:solidFill>
              </a:rPr>
              <a:t>OpenTelemetry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Protocol</a:t>
            </a:r>
            <a:r>
              <a:rPr lang="pt-BR" sz="3200" b="1" dirty="0">
                <a:solidFill>
                  <a:srgbClr val="494949"/>
                </a:solidFill>
              </a:rPr>
              <a:t> (OTLP)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Pode exigir o uso de </a:t>
            </a:r>
            <a:r>
              <a:rPr lang="pt-BR" sz="3200" b="1" dirty="0" err="1">
                <a:solidFill>
                  <a:srgbClr val="494949"/>
                </a:solidFill>
              </a:rPr>
              <a:t>packages</a:t>
            </a:r>
            <a:r>
              <a:rPr lang="pt-BR" sz="3200" b="1" dirty="0">
                <a:solidFill>
                  <a:srgbClr val="494949"/>
                </a:solidFill>
              </a:rPr>
              <a:t> específicos em aplicações, dependendo da </a:t>
            </a:r>
            <a:r>
              <a:rPr lang="pt-BR" sz="3200" b="1" dirty="0" err="1">
                <a:solidFill>
                  <a:srgbClr val="494949"/>
                </a:solidFill>
              </a:rPr>
              <a:t>stack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Site: </a:t>
            </a:r>
            <a:r>
              <a:rPr lang="pt-BR" sz="3200" dirty="0">
                <a:solidFill>
                  <a:srgbClr val="494949"/>
                </a:solidFill>
                <a:hlinkClick r:id="rId3"/>
              </a:rPr>
              <a:t>https://grafana.com/oss/alloy-opentelemetry-collector/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717416-7D94-E8CF-CDC4-8384B6CF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4837" y="275525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509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15BC0-3F5B-CD72-B2E1-A83D2A73B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7471E-12A9-731C-FEB4-7199F84F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Alloy: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7D2B99-EC78-7F73-3C18-4A6735621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287462"/>
            <a:ext cx="8379634" cy="456740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Algumas </a:t>
            </a:r>
            <a:r>
              <a:rPr lang="pt-BR" sz="3200" dirty="0" err="1">
                <a:solidFill>
                  <a:srgbClr val="494949"/>
                </a:solidFill>
              </a:rPr>
              <a:t>stacks</a:t>
            </a:r>
            <a:r>
              <a:rPr lang="pt-BR" sz="3200" dirty="0">
                <a:solidFill>
                  <a:srgbClr val="494949"/>
                </a:solidFill>
              </a:rPr>
              <a:t> suportadas: </a:t>
            </a:r>
            <a:r>
              <a:rPr lang="pt-BR" sz="3200" b="1" dirty="0">
                <a:solidFill>
                  <a:srgbClr val="494949"/>
                </a:solidFill>
              </a:rPr>
              <a:t>.NET, Java, Node, Python, PHP, Go...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Configuração em </a:t>
            </a:r>
            <a:r>
              <a:rPr lang="pt-BR" sz="3200" b="1" dirty="0">
                <a:solidFill>
                  <a:srgbClr val="494949"/>
                </a:solidFill>
              </a:rPr>
              <a:t>.NET</a:t>
            </a:r>
            <a:r>
              <a:rPr lang="pt-BR" sz="3200" dirty="0">
                <a:solidFill>
                  <a:srgbClr val="494949"/>
                </a:solidFill>
              </a:rPr>
              <a:t>: uso de um </a:t>
            </a:r>
            <a:r>
              <a:rPr lang="pt-BR" sz="3200" b="1" dirty="0" err="1">
                <a:solidFill>
                  <a:srgbClr val="494949"/>
                </a:solidFill>
              </a:rPr>
              <a:t>package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NuGet</a:t>
            </a:r>
            <a:r>
              <a:rPr lang="pt-BR" sz="3200" b="1" dirty="0">
                <a:solidFill>
                  <a:srgbClr val="494949"/>
                </a:solidFill>
              </a:rPr>
              <a:t> específico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Configuração em </a:t>
            </a:r>
            <a:r>
              <a:rPr lang="pt-BR" sz="3200" b="1" dirty="0">
                <a:solidFill>
                  <a:srgbClr val="494949"/>
                </a:solidFill>
              </a:rPr>
              <a:t>Java</a:t>
            </a:r>
            <a:r>
              <a:rPr lang="pt-BR" sz="3200" dirty="0">
                <a:solidFill>
                  <a:srgbClr val="494949"/>
                </a:solidFill>
              </a:rPr>
              <a:t>: uso de um </a:t>
            </a:r>
            <a:r>
              <a:rPr lang="pt-BR" sz="3200" b="1" dirty="0">
                <a:solidFill>
                  <a:srgbClr val="494949"/>
                </a:solidFill>
              </a:rPr>
              <a:t>Java Agent (.</a:t>
            </a:r>
            <a:r>
              <a:rPr lang="pt-BR" sz="3200" b="1" dirty="0" err="1">
                <a:solidFill>
                  <a:srgbClr val="494949"/>
                </a:solidFill>
              </a:rPr>
              <a:t>jar</a:t>
            </a:r>
            <a:r>
              <a:rPr lang="pt-BR" sz="3200" b="1" dirty="0">
                <a:solidFill>
                  <a:srgbClr val="494949"/>
                </a:solidFill>
              </a:rPr>
              <a:t>) específico</a:t>
            </a:r>
            <a:r>
              <a:rPr lang="pt-BR" sz="3200" dirty="0">
                <a:solidFill>
                  <a:srgbClr val="494949"/>
                </a:solidFill>
              </a:rPr>
              <a:t>, carregado na inicialização da </a:t>
            </a:r>
            <a:r>
              <a:rPr lang="pt-BR" sz="3200" dirty="0" err="1">
                <a:solidFill>
                  <a:srgbClr val="494949"/>
                </a:solidFill>
              </a:rPr>
              <a:t>aplicaçao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9024261-FE84-04CA-B7A4-148984BAA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4837" y="275525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1695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A57E9-E099-6DB1-8A2F-33F97691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283BD-A008-1855-8E3D-38FC2637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Loki: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3DF97C-366A-3B81-29E5-31FA5A0881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287462"/>
            <a:ext cx="8379634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Solução escalável </a:t>
            </a:r>
            <a:r>
              <a:rPr lang="pt-BR" sz="3200" dirty="0">
                <a:solidFill>
                  <a:srgbClr val="494949"/>
                </a:solidFill>
              </a:rPr>
              <a:t>para </a:t>
            </a:r>
            <a:r>
              <a:rPr lang="pt-BR" sz="3200" b="1" dirty="0">
                <a:solidFill>
                  <a:srgbClr val="494949"/>
                </a:solidFill>
              </a:rPr>
              <a:t>agregação de 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Fácil configuração</a:t>
            </a:r>
            <a:r>
              <a:rPr lang="pt-BR" sz="3200" dirty="0">
                <a:solidFill>
                  <a:srgbClr val="494949"/>
                </a:solidFill>
              </a:rPr>
              <a:t> em aplicações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Site: </a:t>
            </a:r>
            <a:r>
              <a:rPr lang="pt-BR" sz="3200" dirty="0">
                <a:solidFill>
                  <a:srgbClr val="494949"/>
                </a:solidFill>
                <a:hlinkClick r:id="rId3"/>
              </a:rPr>
              <a:t>https://grafana.com/oss/loki/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8D33EB7-A415-4133-A19A-5EBD94DAB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5837" y="2479279"/>
            <a:ext cx="1745113" cy="203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7060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Tempo: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766879"/>
            <a:ext cx="8379634" cy="43211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Solução escalável </a:t>
            </a:r>
            <a:r>
              <a:rPr lang="pt-BR" sz="3200" dirty="0">
                <a:solidFill>
                  <a:srgbClr val="494949"/>
                </a:solidFill>
              </a:rPr>
              <a:t>para </a:t>
            </a:r>
            <a:r>
              <a:rPr lang="pt-BR" sz="3200" b="1" dirty="0" err="1">
                <a:solidFill>
                  <a:srgbClr val="494949"/>
                </a:solidFill>
              </a:rPr>
              <a:t>tracing</a:t>
            </a:r>
            <a:r>
              <a:rPr lang="pt-BR" sz="3200" b="1" dirty="0">
                <a:solidFill>
                  <a:srgbClr val="494949"/>
                </a:solidFill>
              </a:rPr>
              <a:t> distribuído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Integração com </a:t>
            </a:r>
            <a:r>
              <a:rPr lang="pt-BR" sz="3200" b="1" dirty="0" err="1">
                <a:solidFill>
                  <a:srgbClr val="494949"/>
                </a:solidFill>
              </a:rPr>
              <a:t>OpenTelemetry</a:t>
            </a:r>
            <a:r>
              <a:rPr lang="pt-BR" sz="3200" b="1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Loki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 err="1">
                <a:solidFill>
                  <a:srgbClr val="494949"/>
                </a:solidFill>
              </a:rPr>
              <a:t>Prometheus</a:t>
            </a:r>
            <a:endParaRPr lang="pt-BR" sz="3200" b="1" dirty="0">
              <a:solidFill>
                <a:srgbClr val="494949"/>
              </a:solidFill>
            </a:endParaRP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Site: </a:t>
            </a:r>
            <a:r>
              <a:rPr lang="pt-BR" sz="3200" dirty="0">
                <a:solidFill>
                  <a:srgbClr val="494949"/>
                </a:solidFill>
                <a:hlinkClick r:id="rId3"/>
              </a:rPr>
              <a:t>https://grafana.com/oss/tempo/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56E01D2-FE90-4875-8B18-FA48F5E4F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7637" y="2735262"/>
            <a:ext cx="2321160" cy="18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9599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86B57-7D5E-656B-93AD-6EEF4A3AB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E4EEF-4A6B-6FAF-2B65-56B645305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</a:rPr>
              <a:t>Ecossistema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 Grafana + </a:t>
            </a:r>
            <a:r>
              <a:rPr lang="en-US" sz="4000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 + Prometheus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574263A7-4CBF-3F2A-59F6-AA6ABA34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1820862"/>
            <a:ext cx="11323638" cy="379773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71CD455-70CF-474B-2B40-FF6B406241DA}"/>
              </a:ext>
            </a:extLst>
          </p:cNvPr>
          <p:cNvSpPr txBox="1">
            <a:spLocks/>
          </p:cNvSpPr>
          <p:nvPr/>
        </p:nvSpPr>
        <p:spPr>
          <a:xfrm>
            <a:off x="546911" y="5923393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Fonte: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Grafana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6670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4281D-433F-962E-1556-B0C307D32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5A1AFB-80F1-A12B-9B87-4C53713E9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Soluções/Infraestrutura (Cloud2Go)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+15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EF20E9-FFCB-4C63-985A-A7423D7F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Diego Matos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63F9C1F-EE32-A8CD-0EE2-3D986056CA40}"/>
              </a:ext>
            </a:extLst>
          </p:cNvPr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pt-BR" sz="1836" spc="300" dirty="0">
              <a:solidFill>
                <a:schemeClr val="bg1"/>
              </a:solidFill>
            </a:endParaRPr>
          </a:p>
        </p:txBody>
      </p:sp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7794E9AB-A986-5637-F9EB-DA279F066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Homem com camisa azul&#10;&#10;Descrição gerada automaticamente">
            <a:extLst>
              <a:ext uri="{FF2B5EF4-FFF2-40B4-BE49-F238E27FC236}">
                <a16:creationId xmlns:a16="http://schemas.microsoft.com/office/drawing/2014/main" id="{EC67BEBB-0CD3-5F39-06B3-4CA10484C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753" y="661296"/>
            <a:ext cx="2174543" cy="2217116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BB8EBC8-4003-AFE6-6588-B6239FD98E84}"/>
              </a:ext>
            </a:extLst>
          </p:cNvPr>
          <p:cNvSpPr txBox="1">
            <a:spLocks/>
          </p:cNvSpPr>
          <p:nvPr/>
        </p:nvSpPr>
        <p:spPr>
          <a:xfrm>
            <a:off x="-106363" y="6606686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https://cloud2go.com.br/</a:t>
            </a:r>
          </a:p>
        </p:txBody>
      </p:sp>
    </p:spTree>
    <p:extLst>
      <p:ext uri="{BB962C8B-B14F-4D97-AF65-F5344CB8AC3E}">
        <p14:creationId xmlns:p14="http://schemas.microsoft.com/office/powerpoint/2010/main" val="8511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C306-C41E-9CAB-33E1-9A01854F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0262A-CBDE-2652-3650-9BAB40B4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C3993AC-DA3C-FC9F-632A-AC613FF3D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37" y="5020567"/>
            <a:ext cx="1091452" cy="109145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C4DF16D-F25C-BE31-EEE0-66E3942D8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5950" y="5020567"/>
            <a:ext cx="1167519" cy="1214087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5652A3A7-15BD-EBE6-B87D-850B0072D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1621" y="5052438"/>
            <a:ext cx="1417596" cy="115034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669F4152-6AE7-AD0B-094E-03E0D6761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3669" y="5020567"/>
            <a:ext cx="1045625" cy="121989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CDCC01F-4CE7-7E0A-9041-1D0BCF8E2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849" y="5052438"/>
            <a:ext cx="1150345" cy="1150345"/>
          </a:xfrm>
          <a:prstGeom prst="rect">
            <a:avLst/>
          </a:prstGeom>
        </p:spPr>
      </p:pic>
      <p:pic>
        <p:nvPicPr>
          <p:cNvPr id="8" name="Imagem 7" descr="Código QR&#10;&#10;O conteúdo gerado por IA pode estar incorreto.">
            <a:extLst>
              <a:ext uri="{FF2B5EF4-FFF2-40B4-BE49-F238E27FC236}">
                <a16:creationId xmlns:a16="http://schemas.microsoft.com/office/drawing/2014/main" id="{78996128-0559-4253-229A-F4D17C0234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5237" y="1172047"/>
            <a:ext cx="2743201" cy="2743201"/>
          </a:xfrm>
          <a:prstGeom prst="rect">
            <a:avLst/>
          </a:prstGeom>
        </p:spPr>
      </p:pic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EEC6D61C-ADF0-F772-8FD5-4D9AE7B4885A}"/>
              </a:ext>
            </a:extLst>
          </p:cNvPr>
          <p:cNvSpPr>
            <a:spLocks noGrp="1"/>
          </p:cNvSpPr>
          <p:nvPr/>
        </p:nvSpPr>
        <p:spPr>
          <a:xfrm>
            <a:off x="731837" y="4199397"/>
            <a:ext cx="10937066" cy="5170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chemeClr val="bg1"/>
                </a:solidFill>
              </a:rPr>
              <a:t>github.com/renatogroffe/opentelemetry-grafana_devops-experience-2025-05</a:t>
            </a:r>
          </a:p>
        </p:txBody>
      </p:sp>
    </p:spTree>
    <p:extLst>
      <p:ext uri="{BB962C8B-B14F-4D97-AF65-F5344CB8AC3E}">
        <p14:creationId xmlns:p14="http://schemas.microsoft.com/office/powerpoint/2010/main" val="235844364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049462"/>
            <a:ext cx="4876800" cy="3013448"/>
          </a:xfrm>
        </p:spPr>
        <p:txBody>
          <a:bodyPr/>
          <a:lstStyle/>
          <a:p>
            <a:r>
              <a:rPr lang="pt-BR" dirty="0"/>
              <a:t>EXEMPLOS PRÁTICOS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31F9A-966B-EA58-77F8-40CA0F01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igital de uma cidade&#10;&#10;O conteúdo gerado por IA pode estar incorreto.">
            <a:extLst>
              <a:ext uri="{FF2B5EF4-FFF2-40B4-BE49-F238E27FC236}">
                <a16:creationId xmlns:a16="http://schemas.microsoft.com/office/drawing/2014/main" id="{AD1F203D-55A3-5E61-D1F5-35E7B10C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362674" cy="69945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7B1D8F1-5C1D-5F66-79C0-FDEE8D71F6A9}"/>
              </a:ext>
            </a:extLst>
          </p:cNvPr>
          <p:cNvSpPr/>
          <p:nvPr/>
        </p:nvSpPr>
        <p:spPr bwMode="auto">
          <a:xfrm>
            <a:off x="5006868" y="178594"/>
            <a:ext cx="3276600" cy="304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Imagem 10" descr="Código QR&#10;&#10;O conteúdo gerado por IA pode estar incorreto.">
            <a:extLst>
              <a:ext uri="{FF2B5EF4-FFF2-40B4-BE49-F238E27FC236}">
                <a16:creationId xmlns:a16="http://schemas.microsoft.com/office/drawing/2014/main" id="{530B7D10-9015-897F-4EF9-A1322811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005" y="449262"/>
            <a:ext cx="2506663" cy="2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1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2ACE-97D4-BCCC-BDB4-DCECDFFA2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7229F-5880-4252-1166-701A54D1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23FB479-5EE2-7913-CE5F-3F39B42A4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38"/>
            <a:ext cx="12436475" cy="6995517"/>
          </a:xfrm>
        </p:spPr>
      </p:pic>
    </p:spTree>
    <p:extLst>
      <p:ext uri="{BB962C8B-B14F-4D97-AF65-F5344CB8AC3E}">
        <p14:creationId xmlns:p14="http://schemas.microsoft.com/office/powerpoint/2010/main" val="2663332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7B787-5E7A-E0EA-AD21-8665FE515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03E41-C4D1-98E0-2715-30977BF7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9FEEFCCE-64B2-65B7-8CAB-98801E90E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37" y="5020567"/>
            <a:ext cx="1091452" cy="109145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0421759-6F68-6ECB-8A56-B8D039804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5950" y="5020567"/>
            <a:ext cx="1167519" cy="1214087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2A29413F-B6E3-0501-AE6C-CC4D35A2BA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1621" y="5052438"/>
            <a:ext cx="1417596" cy="115034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F7D9E21-5943-2132-32CE-F21B11F51E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3669" y="5020567"/>
            <a:ext cx="1045625" cy="121989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D0A7AD9-62C0-6693-1688-AFA14858EF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849" y="5052438"/>
            <a:ext cx="1150345" cy="1150345"/>
          </a:xfrm>
          <a:prstGeom prst="rect">
            <a:avLst/>
          </a:prstGeom>
        </p:spPr>
      </p:pic>
      <p:pic>
        <p:nvPicPr>
          <p:cNvPr id="8" name="Imagem 7" descr="Código QR&#10;&#10;O conteúdo gerado por IA pode estar incorreto.">
            <a:extLst>
              <a:ext uri="{FF2B5EF4-FFF2-40B4-BE49-F238E27FC236}">
                <a16:creationId xmlns:a16="http://schemas.microsoft.com/office/drawing/2014/main" id="{57B718AE-A5C1-3CCD-258C-C0FDBE4DCB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5237" y="1172047"/>
            <a:ext cx="2743201" cy="2743201"/>
          </a:xfrm>
          <a:prstGeom prst="rect">
            <a:avLst/>
          </a:prstGeom>
        </p:spPr>
      </p:pic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06EA0C6-6027-7A14-891D-B5960CEB60E3}"/>
              </a:ext>
            </a:extLst>
          </p:cNvPr>
          <p:cNvSpPr>
            <a:spLocks noGrp="1"/>
          </p:cNvSpPr>
          <p:nvPr/>
        </p:nvSpPr>
        <p:spPr>
          <a:xfrm>
            <a:off x="731837" y="4199397"/>
            <a:ext cx="10937066" cy="5170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chemeClr val="bg1"/>
                </a:solidFill>
              </a:rPr>
              <a:t>github.com/renatogroffe/opentelemetry-grafana_devops-experience-2025-05</a:t>
            </a:r>
          </a:p>
        </p:txBody>
      </p:sp>
    </p:spTree>
    <p:extLst>
      <p:ext uri="{BB962C8B-B14F-4D97-AF65-F5344CB8AC3E}">
        <p14:creationId xmlns:p14="http://schemas.microsoft.com/office/powerpoint/2010/main" val="31783338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2076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magem digital de uma cidade&#10;&#10;O conteúdo gerado por IA pode estar incorreto.">
            <a:extLst>
              <a:ext uri="{FF2B5EF4-FFF2-40B4-BE49-F238E27FC236}">
                <a16:creationId xmlns:a16="http://schemas.microsoft.com/office/drawing/2014/main" id="{B3CDC426-EF5E-B17D-1080-33FAE361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3362674" cy="699452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E7A9597-8EB4-7857-58CA-818C029B0514}"/>
              </a:ext>
            </a:extLst>
          </p:cNvPr>
          <p:cNvSpPr/>
          <p:nvPr/>
        </p:nvSpPr>
        <p:spPr bwMode="auto">
          <a:xfrm>
            <a:off x="5006868" y="178594"/>
            <a:ext cx="3276600" cy="304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1" name="Imagem 10" descr="Código QR&#10;&#10;O conteúdo gerado por IA pode estar incorreto.">
            <a:extLst>
              <a:ext uri="{FF2B5EF4-FFF2-40B4-BE49-F238E27FC236}">
                <a16:creationId xmlns:a16="http://schemas.microsoft.com/office/drawing/2014/main" id="{B51E452A-BA24-911D-7293-0ACF2E82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005" y="449262"/>
            <a:ext cx="2506663" cy="25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6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6CE71-13F0-1F80-73C5-07AD60C1E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3C84740-CF8A-CCD7-0492-99BC0155F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38"/>
            <a:ext cx="12436475" cy="6995517"/>
          </a:xfrm>
        </p:spPr>
      </p:pic>
    </p:spTree>
    <p:extLst>
      <p:ext uri="{BB962C8B-B14F-4D97-AF65-F5344CB8AC3E}">
        <p14:creationId xmlns:p14="http://schemas.microsoft.com/office/powerpoint/2010/main" val="3138914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https://www.meetup.com/dotnet-Sao-Paulo/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Participe de nossas iniciativas gratuitas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FB8779B3-73CC-6E2D-176A-FE27BD34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7" y="3497262"/>
            <a:ext cx="2362200" cy="2362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ED8B22-7603-A627-207A-9628AA02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37" y="1363662"/>
            <a:ext cx="2113260" cy="13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https://bit.ly/canaldotnet-whatsapp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Autofit/>
          </a:bodyPr>
          <a:lstStyle/>
          <a:p>
            <a:pPr algn="l"/>
            <a:r>
              <a:rPr lang="pt-PT" sz="3600" b="1" dirty="0">
                <a:solidFill>
                  <a:schemeClr val="bg2">
                    <a:lumMod val="25000"/>
                  </a:schemeClr>
                </a:solidFill>
              </a:rPr>
              <a:t>Participe também no WhatsApp (Grupo de Divulgação)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EBD77D-D742-3D0A-1CA8-A7B0424FE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1037" y="1240195"/>
            <a:ext cx="1329991" cy="1337591"/>
          </a:xfrm>
          <a:prstGeom prst="rect">
            <a:avLst/>
          </a:prstGeom>
        </p:spPr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F844DBDF-70CF-1855-457A-BC1978C2E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7" y="3506530"/>
            <a:ext cx="2437997" cy="2437997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6B1554A7-6563-DC89-75D8-57975CC849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r="3" b="3"/>
          <a:stretch/>
        </p:blipFill>
        <p:spPr>
          <a:xfrm>
            <a:off x="8123237" y="1352239"/>
            <a:ext cx="1185191" cy="1185191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2078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080D138C-6E62-82B9-73A3-D99FE6D1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37" y="5020567"/>
            <a:ext cx="1091452" cy="109145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9527389-0FC7-242C-19CA-8F8D6A61B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5950" y="5020567"/>
            <a:ext cx="1167519" cy="1214087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B0F52D5-A688-DF17-E7F6-E43735DC7D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1621" y="5052438"/>
            <a:ext cx="1417596" cy="115034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E85FB2F4-608B-1221-6C10-C27880F08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3669" y="5020567"/>
            <a:ext cx="1045625" cy="121989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0966384F-3DCA-5B72-F0F4-9F060E957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849" y="5052438"/>
            <a:ext cx="1150345" cy="1150345"/>
          </a:xfrm>
          <a:prstGeom prst="rect">
            <a:avLst/>
          </a:prstGeom>
        </p:spPr>
      </p:pic>
      <p:pic>
        <p:nvPicPr>
          <p:cNvPr id="8" name="Imagem 7" descr="Código QR&#10;&#10;O conteúdo gerado por IA pode estar incorreto.">
            <a:extLst>
              <a:ext uri="{FF2B5EF4-FFF2-40B4-BE49-F238E27FC236}">
                <a16:creationId xmlns:a16="http://schemas.microsoft.com/office/drawing/2014/main" id="{4072493D-008C-29FE-935C-E7325DC84F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75237" y="1172047"/>
            <a:ext cx="2743201" cy="2743201"/>
          </a:xfrm>
          <a:prstGeom prst="rect">
            <a:avLst/>
          </a:prstGeom>
        </p:spPr>
      </p:pic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19780270-F482-07D3-C43F-7AE468A5461A}"/>
              </a:ext>
            </a:extLst>
          </p:cNvPr>
          <p:cNvSpPr>
            <a:spLocks noGrp="1"/>
          </p:cNvSpPr>
          <p:nvPr/>
        </p:nvSpPr>
        <p:spPr>
          <a:xfrm>
            <a:off x="731837" y="4199397"/>
            <a:ext cx="10937066" cy="5170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b="1" dirty="0">
                <a:solidFill>
                  <a:schemeClr val="bg1"/>
                </a:solidFill>
              </a:rPr>
              <a:t>github.com/renatogroffe/opentelemetry-grafana_devops-experience-2025-05</a:t>
            </a:r>
          </a:p>
        </p:txBody>
      </p:sp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10999" cy="25114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Tracing</a:t>
            </a:r>
            <a:r>
              <a:rPr lang="pt-BR" sz="3600" dirty="0">
                <a:solidFill>
                  <a:srgbClr val="494949"/>
                </a:solidFill>
              </a:rPr>
              <a:t> Distribuído: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OpenTelemetry</a:t>
            </a: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Stack </a:t>
            </a:r>
            <a:r>
              <a:rPr lang="pt-BR" sz="3600" dirty="0" err="1">
                <a:solidFill>
                  <a:srgbClr val="494949"/>
                </a:solidFill>
              </a:rPr>
              <a:t>Grafana</a:t>
            </a: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práticos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0574847-8DE8-4B56-5E1C-1BEF26048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837" y="4640262"/>
            <a:ext cx="1091452" cy="109145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AC991FE-1B9F-BAC9-EC0E-760BFA3E0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5950" y="4640262"/>
            <a:ext cx="1167519" cy="1214087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4C587CC-C42A-3815-2A3F-6D941BBB8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41621" y="4672133"/>
            <a:ext cx="1417596" cy="115034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BD409A97-432D-8F6E-A646-CECE5A6C6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03669" y="4640262"/>
            <a:ext cx="1045625" cy="121989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A9A5890-C526-4236-BEFE-E3F830D728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3849" y="4672133"/>
            <a:ext cx="1150345" cy="115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1338</TotalTime>
  <Words>1765</Words>
  <Application>Microsoft Office PowerPoint</Application>
  <PresentationFormat>Personalizar</PresentationFormat>
  <Paragraphs>270</Paragraphs>
  <Slides>35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OpenTelemetry + Grafana Observabilidade, monitoramento, novidades com Grafana Alloy...</vt:lpstr>
      <vt:lpstr>Renato Groffe</vt:lpstr>
      <vt:lpstr>Diego Matos</vt:lpstr>
      <vt:lpstr>Apresentação do PowerPoint</vt:lpstr>
      <vt:lpstr>Apresentação do PowerPoint</vt:lpstr>
      <vt:lpstr>Participe de nossas iniciativas gratuitas</vt:lpstr>
      <vt:lpstr>Participe também no WhatsApp (Grupo de Divulgação)</vt:lpstr>
      <vt:lpstr>Conteúdos desta apresentação</vt:lpstr>
      <vt:lpstr>Agenda</vt:lpstr>
      <vt:lpstr>Aplicações Distribuídas e Microservices: desafios</vt:lpstr>
      <vt:lpstr>Pilares da Observabilidade</vt:lpstr>
      <vt:lpstr>Distributed Tracing: uma visão geral</vt:lpstr>
      <vt:lpstr>Distributed Tracing: uma visão geral</vt:lpstr>
      <vt:lpstr>OpenTelemetry: uma visão geral</vt:lpstr>
      <vt:lpstr>OpenTelemetry: uma visão geral</vt:lpstr>
      <vt:lpstr>OpenTelemetry: uma visão geral</vt:lpstr>
      <vt:lpstr>OpenTelemetry: uma visão geral</vt:lpstr>
      <vt:lpstr>OpenTelemetry + Inteligências Artificiais</vt:lpstr>
      <vt:lpstr>Grafana: uma visão geral</vt:lpstr>
      <vt:lpstr>Grafana: uma visão geral</vt:lpstr>
      <vt:lpstr>Grafana: uma visão geral</vt:lpstr>
      <vt:lpstr>Grafana: uma visão geral</vt:lpstr>
      <vt:lpstr>Ecossistema Grafana (parte dele)</vt:lpstr>
      <vt:lpstr>Ecossistema Grafana + OpenTelemetry + Prometheus</vt:lpstr>
      <vt:lpstr>Alloy: uma visão geral</vt:lpstr>
      <vt:lpstr>Alloy: uma visão geral</vt:lpstr>
      <vt:lpstr>Loki: uma visão geral</vt:lpstr>
      <vt:lpstr>Tempo: uma visão geral</vt:lpstr>
      <vt:lpstr>Ecossistema Grafana + OpenTelemetry + Prometheus</vt:lpstr>
      <vt:lpstr>Conteúdos desta apresentação</vt:lpstr>
      <vt:lpstr>EXEMPLOS PRÁTICOS</vt:lpstr>
      <vt:lpstr>Apresentação do PowerPoint</vt:lpstr>
      <vt:lpstr>Apresentação do PowerPoint</vt:lpstr>
      <vt:lpstr>Conteúdos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499</cp:revision>
  <dcterms:created xsi:type="dcterms:W3CDTF">2016-08-05T22:03:34Z</dcterms:created>
  <dcterms:modified xsi:type="dcterms:W3CDTF">2025-05-29T12:59:21Z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